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23"/>
  </p:notesMasterIdLst>
  <p:handoutMasterIdLst>
    <p:handoutMasterId r:id="rId24"/>
  </p:handoutMasterIdLst>
  <p:sldIdLst>
    <p:sldId id="267" r:id="rId5"/>
    <p:sldId id="256" r:id="rId6"/>
    <p:sldId id="260" r:id="rId7"/>
    <p:sldId id="265" r:id="rId8"/>
    <p:sldId id="272" r:id="rId9"/>
    <p:sldId id="259" r:id="rId10"/>
    <p:sldId id="268" r:id="rId11"/>
    <p:sldId id="269" r:id="rId12"/>
    <p:sldId id="271" r:id="rId13"/>
    <p:sldId id="270" r:id="rId14"/>
    <p:sldId id="261" r:id="rId15"/>
    <p:sldId id="274" r:id="rId16"/>
    <p:sldId id="257" r:id="rId17"/>
    <p:sldId id="263" r:id="rId18"/>
    <p:sldId id="266" r:id="rId19"/>
    <p:sldId id="275" r:id="rId20"/>
    <p:sldId id="262" r:id="rId21"/>
    <p:sldId id="273" r:id="rId22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t van Uden" initials="BvU" lastIdx="4" clrIdx="0">
    <p:extLst>
      <p:ext uri="{19B8F6BF-5375-455C-9EA6-DF929625EA0E}">
        <p15:presenceInfo xmlns:p15="http://schemas.microsoft.com/office/powerpoint/2012/main" userId="S-1-5-21-2254480135-347374385-104533418-815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0ED9AC-24A0-4466-9C10-B05AE88EAB56}" v="11" dt="2021-03-09T11:02:02.1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9542" autoAdjust="0"/>
  </p:normalViewPr>
  <p:slideViewPr>
    <p:cSldViewPr snapToGrid="0">
      <p:cViewPr varScale="1">
        <p:scale>
          <a:sx n="102" d="100"/>
          <a:sy n="102" d="100"/>
        </p:scale>
        <p:origin x="9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7c446670-7459-44eb-8c93-60d80c060528" providerId="ADAL" clId="{BB0ED9AC-24A0-4466-9C10-B05AE88EAB56}"/>
    <pc:docChg chg="custSel addSld modSld">
      <pc:chgData name="Thomas Noordeloos" userId="7c446670-7459-44eb-8c93-60d80c060528" providerId="ADAL" clId="{BB0ED9AC-24A0-4466-9C10-B05AE88EAB56}" dt="2021-03-09T11:02:02.126" v="66"/>
      <pc:docMkLst>
        <pc:docMk/>
      </pc:docMkLst>
      <pc:sldChg chg="add">
        <pc:chgData name="Thomas Noordeloos" userId="7c446670-7459-44eb-8c93-60d80c060528" providerId="ADAL" clId="{BB0ED9AC-24A0-4466-9C10-B05AE88EAB56}" dt="2021-03-09T11:02:02.126" v="66"/>
        <pc:sldMkLst>
          <pc:docMk/>
          <pc:sldMk cId="1480231026" sldId="262"/>
        </pc:sldMkLst>
      </pc:sldChg>
      <pc:sldChg chg="add">
        <pc:chgData name="Thomas Noordeloos" userId="7c446670-7459-44eb-8c93-60d80c060528" providerId="ADAL" clId="{BB0ED9AC-24A0-4466-9C10-B05AE88EAB56}" dt="2021-03-09T10:59:24.365" v="64"/>
        <pc:sldMkLst>
          <pc:docMk/>
          <pc:sldMk cId="2218531519" sldId="265"/>
        </pc:sldMkLst>
      </pc:sldChg>
      <pc:sldChg chg="modSp add mod">
        <pc:chgData name="Thomas Noordeloos" userId="7c446670-7459-44eb-8c93-60d80c060528" providerId="ADAL" clId="{BB0ED9AC-24A0-4466-9C10-B05AE88EAB56}" dt="2021-03-09T10:47:06.665" v="54" actId="20577"/>
        <pc:sldMkLst>
          <pc:docMk/>
          <pc:sldMk cId="1641458596" sldId="267"/>
        </pc:sldMkLst>
        <pc:spChg chg="mod">
          <ac:chgData name="Thomas Noordeloos" userId="7c446670-7459-44eb-8c93-60d80c060528" providerId="ADAL" clId="{BB0ED9AC-24A0-4466-9C10-B05AE88EAB56}" dt="2021-03-09T10:45:57.751" v="5" actId="12"/>
          <ac:spMkLst>
            <pc:docMk/>
            <pc:sldMk cId="1641458596" sldId="267"/>
            <ac:spMk id="6" creationId="{4910A9D3-44B0-412E-9D51-FA1C2DD5ED39}"/>
          </ac:spMkLst>
        </pc:spChg>
        <pc:spChg chg="mod">
          <ac:chgData name="Thomas Noordeloos" userId="7c446670-7459-44eb-8c93-60d80c060528" providerId="ADAL" clId="{BB0ED9AC-24A0-4466-9C10-B05AE88EAB56}" dt="2021-03-09T10:47:06.665" v="54" actId="20577"/>
          <ac:spMkLst>
            <pc:docMk/>
            <pc:sldMk cId="1641458596" sldId="267"/>
            <ac:spMk id="10" creationId="{B5E90D55-298E-4509-878D-C4E228CD5F8E}"/>
          </ac:spMkLst>
        </pc:spChg>
        <pc:graphicFrameChg chg="mod modGraphic">
          <ac:chgData name="Thomas Noordeloos" userId="7c446670-7459-44eb-8c93-60d80c060528" providerId="ADAL" clId="{BB0ED9AC-24A0-4466-9C10-B05AE88EAB56}" dt="2021-03-09T10:46:13.860" v="9" actId="108"/>
          <ac:graphicFrameMkLst>
            <pc:docMk/>
            <pc:sldMk cId="1641458596" sldId="267"/>
            <ac:graphicFrameMk id="13" creationId="{BBD81BF5-9E86-4852-B783-21B8761DB99C}"/>
          </ac:graphicFrameMkLst>
        </pc:graphicFrameChg>
      </pc:sldChg>
      <pc:sldChg chg="addSp delSp modSp mod delAnim modAnim">
        <pc:chgData name="Thomas Noordeloos" userId="7c446670-7459-44eb-8c93-60d80c060528" providerId="ADAL" clId="{BB0ED9AC-24A0-4466-9C10-B05AE88EAB56}" dt="2021-03-09T10:56:48.601" v="63"/>
        <pc:sldMkLst>
          <pc:docMk/>
          <pc:sldMk cId="1071955903" sldId="268"/>
        </pc:sldMkLst>
        <pc:picChg chg="add del mod">
          <ac:chgData name="Thomas Noordeloos" userId="7c446670-7459-44eb-8c93-60d80c060528" providerId="ADAL" clId="{BB0ED9AC-24A0-4466-9C10-B05AE88EAB56}" dt="2021-03-09T10:49:20.373" v="57" actId="478"/>
          <ac:picMkLst>
            <pc:docMk/>
            <pc:sldMk cId="1071955903" sldId="268"/>
            <ac:picMk id="3" creationId="{D5FC3216-DFEC-47C6-A66B-1C5365E5B0C9}"/>
          </ac:picMkLst>
        </pc:picChg>
        <pc:picChg chg="add del mod">
          <ac:chgData name="Thomas Noordeloos" userId="7c446670-7459-44eb-8c93-60d80c060528" providerId="ADAL" clId="{BB0ED9AC-24A0-4466-9C10-B05AE88EAB56}" dt="2021-03-09T10:49:56.713" v="59" actId="478"/>
          <ac:picMkLst>
            <pc:docMk/>
            <pc:sldMk cId="1071955903" sldId="268"/>
            <ac:picMk id="4" creationId="{4CB7A28B-5FA4-4F7A-8FF8-6F29D22E471B}"/>
          </ac:picMkLst>
        </pc:picChg>
        <pc:picChg chg="add mod">
          <ac:chgData name="Thomas Noordeloos" userId="7c446670-7459-44eb-8c93-60d80c060528" providerId="ADAL" clId="{BB0ED9AC-24A0-4466-9C10-B05AE88EAB56}" dt="2021-03-09T10:56:21.809" v="62" actId="1076"/>
          <ac:picMkLst>
            <pc:docMk/>
            <pc:sldMk cId="1071955903" sldId="268"/>
            <ac:picMk id="5" creationId="{39EBD6FB-B267-4A9E-8E7B-8E1B0889A5FA}"/>
          </ac:picMkLst>
        </pc:picChg>
        <pc:picChg chg="del">
          <ac:chgData name="Thomas Noordeloos" userId="7c446670-7459-44eb-8c93-60d80c060528" providerId="ADAL" clId="{BB0ED9AC-24A0-4466-9C10-B05AE88EAB56}" dt="2021-03-09T10:48:26.027" v="55" actId="478"/>
          <ac:picMkLst>
            <pc:docMk/>
            <pc:sldMk cId="1071955903" sldId="268"/>
            <ac:picMk id="6" creationId="{00000000-0000-0000-0000-000000000000}"/>
          </ac:picMkLst>
        </pc:picChg>
      </pc:sldChg>
      <pc:sldChg chg="add">
        <pc:chgData name="Thomas Noordeloos" userId="7c446670-7459-44eb-8c93-60d80c060528" providerId="ADAL" clId="{BB0ED9AC-24A0-4466-9C10-B05AE88EAB56}" dt="2021-03-09T11:00:03.009" v="65"/>
        <pc:sldMkLst>
          <pc:docMk/>
          <pc:sldMk cId="1123438641" sldId="274"/>
        </pc:sldMkLst>
      </pc:sldChg>
      <pc:sldChg chg="add">
        <pc:chgData name="Thomas Noordeloos" userId="7c446670-7459-44eb-8c93-60d80c060528" providerId="ADAL" clId="{BB0ED9AC-24A0-4466-9C10-B05AE88EAB56}" dt="2021-03-09T11:02:02.126" v="66"/>
        <pc:sldMkLst>
          <pc:docMk/>
          <pc:sldMk cId="3999667106" sldId="27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9-3-2021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24F53E-ECE9-47D1-9D7D-18ADEAC97157}" type="datetimeFigureOut">
              <a:rPr lang="nl-NL" smtClean="0"/>
              <a:t>9-3-2021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509E2-0004-4A0B-ADD6-8BC4CAC4F0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5821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ometers.info/gdp/#gdpyear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spas.secure.europarl.europa.eu/orbis/sites/default/files/generated/document/en/Long-termMacroeconomicForecasts_KeyTrends.pdf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omist.com/graphic-detail/2019/04/09/the-world-economy-is-slowing-down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lkskrant.nl/nieuws-achtergrond/waarom-een-stijgend-bbp-niet-zo-veel-zegt-over-onze-welvaart~b046e106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betterlifeindex.org/countries/netherlands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.org/sustainabledevelopment/sustainable-development-goals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509E2-0004-4A0B-ADD6-8BC4CAC4F036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3931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hlinkClick r:id="rId3"/>
              </a:rPr>
              <a:t>https://www.worldometers.info/gdp/#gdpyear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509E2-0004-4A0B-ADD6-8BC4CAC4F036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9901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 2050 zal China, volgens</a:t>
            </a:r>
            <a:r>
              <a:rPr lang="nl-NL" baseline="0" dirty="0"/>
              <a:t> de voorspellingen, Amerika economisch ver voorbijschieten.</a:t>
            </a:r>
          </a:p>
          <a:p>
            <a:r>
              <a:rPr lang="nl-NL" dirty="0">
                <a:hlinkClick r:id="rId3"/>
              </a:rPr>
              <a:t>https://espas.secure.europarl.europa.eu/orbis/sites/default/files/generated/document/en/Long-termMacroeconomicForecasts_KeyTrends.pdf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509E2-0004-4A0B-ADD6-8BC4CAC4F036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4822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 </a:t>
            </a:r>
            <a:r>
              <a:rPr lang="nl-NL" dirty="0" err="1"/>
              <a:t>financiele</a:t>
            </a:r>
            <a:r>
              <a:rPr lang="nl-NL" dirty="0"/>
              <a:t> crisis</a:t>
            </a:r>
            <a:r>
              <a:rPr lang="nl-NL" baseline="0" dirty="0"/>
              <a:t> (2008) is erg zichtbaar gemeten in GDP.</a:t>
            </a:r>
          </a:p>
          <a:p>
            <a:r>
              <a:rPr lang="nl-NL" dirty="0">
                <a:hlinkClick r:id="rId3"/>
              </a:rPr>
              <a:t>https://www.economist.com/graphic-detail/2019/04/09/the-world-economy-is-slowing-down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509E2-0004-4A0B-ADD6-8BC4CAC4F036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3248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Impact van het coronavirus</a:t>
            </a:r>
            <a:r>
              <a:rPr lang="nl-NL" baseline="0" dirty="0"/>
              <a:t> op het BNP (GDP)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509E2-0004-4A0B-ADD6-8BC4CAC4F036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248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hlinkClick r:id="rId3"/>
              </a:rPr>
              <a:t>https://www.volkskrant.nl/nieuws-achtergrond/waarom-een-stijgend-bbp-niet-zo-veel-zegt-over-onze-welvaart~b046e106/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509E2-0004-4A0B-ADD6-8BC4CAC4F036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4392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https://www.youtube.com/watch?v=cpkRvc-sOKk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509E2-0004-4A0B-ADD6-8BC4CAC4F036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742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hlinkClick r:id="rId3"/>
              </a:rPr>
              <a:t>http://www.oecdbetterlifeindex.org/countries/netherlands/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509E2-0004-4A0B-ADD6-8BC4CAC4F036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542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>
                <a:hlinkClick r:id="rId3"/>
              </a:rPr>
              <a:t>https://www.un.org/sustainabledevelopment/sustainable-development-goals/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FEBC8-C5E3-42E0-9600-21ABA058DD47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3553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91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9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13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68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4267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7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4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9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2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92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50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pkRvc-sOKk" TargetMode="Externa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YNjXRVFnTc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.org/sustainabledevelopment/sustainable-development-goal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218FED7-AB46-4296-A2AB-73E4BDC0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Stad van de toekomst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10A9D3-44B0-412E-9D51-FA1C2DD5E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18191" y="1051280"/>
            <a:ext cx="3111908" cy="2032801"/>
          </a:xfrm>
        </p:spPr>
        <p:txBody>
          <a:bodyPr/>
          <a:lstStyle/>
          <a:p>
            <a:pPr marL="0" indent="0">
              <a:buNone/>
            </a:pPr>
            <a:r>
              <a:rPr lang="nl-NL" sz="1400" b="1" dirty="0"/>
              <a:t>IBS Thema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Maatschappelijke uitdagingen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Vierde industriële revolutie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Robotisering en AI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DESTEP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b="1" dirty="0" err="1"/>
              <a:t>Better</a:t>
            </a:r>
            <a:r>
              <a:rPr lang="nl-NL" sz="1400" b="1" dirty="0"/>
              <a:t> Life Index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Duurzame stedelijke ontwikkeling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 err="1">
                <a:solidFill>
                  <a:schemeClr val="bg1">
                    <a:lumMod val="85000"/>
                  </a:schemeClr>
                </a:solidFill>
              </a:rPr>
              <a:t>SDG’s</a:t>
            </a:r>
            <a:endParaRPr lang="nl-NL" sz="14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Samenwerken</a:t>
            </a:r>
          </a:p>
          <a:p>
            <a:pPr>
              <a:buFont typeface="Wingdings" panose="05000000000000000000" pitchFamily="2" charset="2"/>
              <a:buChar char="q"/>
            </a:pPr>
            <a:endParaRPr lang="nl-NL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B5E90D55-298E-4509-878D-C4E228CD5F8E}"/>
              </a:ext>
            </a:extLst>
          </p:cNvPr>
          <p:cNvSpPr txBox="1">
            <a:spLocks/>
          </p:cNvSpPr>
          <p:nvPr/>
        </p:nvSpPr>
        <p:spPr bwMode="auto">
          <a:xfrm>
            <a:off x="1576004" y="1681094"/>
            <a:ext cx="5971503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000" b="1" dirty="0"/>
              <a:t>Begrippen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/>
              <a:t>Bruto nationaal product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 err="1"/>
              <a:t>Better</a:t>
            </a:r>
            <a:r>
              <a:rPr lang="nl-NL" sz="2000" dirty="0"/>
              <a:t> life index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sz="2000" dirty="0"/>
          </a:p>
          <a:p>
            <a:pPr>
              <a:buFont typeface="Wingdings" panose="05000000000000000000" pitchFamily="2" charset="2"/>
              <a:buChar char="§"/>
            </a:pPr>
            <a:endParaRPr lang="nl-NL" sz="2000" b="1" dirty="0"/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2D05C487-7FDA-4DD4-A64C-272352214795}"/>
              </a:ext>
            </a:extLst>
          </p:cNvPr>
          <p:cNvSpPr txBox="1">
            <a:spLocks/>
          </p:cNvSpPr>
          <p:nvPr/>
        </p:nvSpPr>
        <p:spPr bwMode="auto">
          <a:xfrm>
            <a:off x="603309" y="5736482"/>
            <a:ext cx="11241946" cy="32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nl-NL" sz="1400" dirty="0"/>
          </a:p>
        </p:txBody>
      </p:sp>
      <p:graphicFrame>
        <p:nvGraphicFramePr>
          <p:cNvPr id="13" name="Tabel 13">
            <a:extLst>
              <a:ext uri="{FF2B5EF4-FFF2-40B4-BE49-F238E27FC236}">
                <a16:creationId xmlns:a16="http://schemas.microsoft.com/office/drawing/2014/main" id="{BBD81BF5-9E86-4852-B783-21B8761DB9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376013"/>
              </p:ext>
            </p:extLst>
          </p:nvPr>
        </p:nvGraphicFramePr>
        <p:xfrm>
          <a:off x="2157193" y="5714290"/>
          <a:ext cx="8522645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68148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1225488491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55364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41280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80817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Vakantie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15" name="Afbeelding 14">
            <a:extLst>
              <a:ext uri="{FF2B5EF4-FFF2-40B4-BE49-F238E27FC236}">
                <a16:creationId xmlns:a16="http://schemas.microsoft.com/office/drawing/2014/main" id="{3C8AD9AC-786C-41FA-8D3C-1F579EA9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570005"/>
            <a:ext cx="836782" cy="70960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AF66FF2-65B5-4E75-80FB-1AD095EE08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554664" y="1704466"/>
            <a:ext cx="836782" cy="701959"/>
          </a:xfrm>
          <a:prstGeom prst="rect">
            <a:avLst/>
          </a:prstGeom>
        </p:spPr>
      </p:pic>
      <p:sp>
        <p:nvSpPr>
          <p:cNvPr id="18" name="Tijdelijke aanduiding voor inhoud 5">
            <a:extLst>
              <a:ext uri="{FF2B5EF4-FFF2-40B4-BE49-F238E27FC236}">
                <a16:creationId xmlns:a16="http://schemas.microsoft.com/office/drawing/2014/main" id="{D8729D5A-9FCE-424A-BA8D-CF5994EDB1B6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400" b="1" dirty="0"/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dirty="0"/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dirty="0"/>
              <a:t> Visiedocument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Reflectiegesprek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72ADD984-4BEC-4118-974C-4F5B62A337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458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95690"/>
          </a:xfrm>
        </p:spPr>
        <p:txBody>
          <a:bodyPr/>
          <a:lstStyle/>
          <a:p>
            <a:r>
              <a:rPr lang="nl-NL" dirty="0"/>
              <a:t>Bruto Nationaal Product (BNP)</a:t>
            </a:r>
            <a:br>
              <a:rPr lang="nl-NL" dirty="0"/>
            </a:br>
            <a:r>
              <a:rPr lang="nl-NL" sz="2800" dirty="0"/>
              <a:t>of Gross </a:t>
            </a:r>
            <a:r>
              <a:rPr lang="nl-NL" sz="2800" dirty="0" err="1"/>
              <a:t>Domestic</a:t>
            </a:r>
            <a:r>
              <a:rPr lang="nl-NL" sz="2800" dirty="0"/>
              <a:t> Product (GDP)</a:t>
            </a:r>
          </a:p>
        </p:txBody>
      </p:sp>
      <p:pic>
        <p:nvPicPr>
          <p:cNvPr id="1026" name="Picture 2" descr="https://i0.wp.com/see.news/wp-content/uploads/2020/03/1024-4-e1583705655236.jpg?resize=1024%2C483&amp;ssl=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52"/>
          <a:stretch/>
        </p:blipFill>
        <p:spPr bwMode="auto">
          <a:xfrm>
            <a:off x="3386436" y="2194560"/>
            <a:ext cx="5419127" cy="403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054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beeldingsresultaat voor financial growth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05"/>
          <a:stretch/>
        </p:blipFill>
        <p:spPr bwMode="auto">
          <a:xfrm>
            <a:off x="3144828" y="1127136"/>
            <a:ext cx="7775714" cy="496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industry whit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3908862"/>
            <a:ext cx="3026158" cy="109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Meet het BNP echt de welvaart van een land?</a:t>
            </a:r>
            <a:endParaRPr lang="nl-NL" dirty="0"/>
          </a:p>
        </p:txBody>
      </p:sp>
      <p:pic>
        <p:nvPicPr>
          <p:cNvPr id="4" name="Picture 2" descr="http://plzcdn.com/resize/500-500/upload/0530e22dea41e24a039563139cdc215eZnYuanB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693" y="1408383"/>
            <a:ext cx="760308" cy="102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423" y="3429262"/>
            <a:ext cx="1368113" cy="102608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r="5141"/>
          <a:stretch/>
        </p:blipFill>
        <p:spPr>
          <a:xfrm>
            <a:off x="4861379" y="2093825"/>
            <a:ext cx="2153391" cy="133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1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2304737" y="480331"/>
            <a:ext cx="7772400" cy="9281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8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De 4</a:t>
            </a:r>
            <a:r>
              <a:rPr lang="nl-NL" sz="4800" b="1" baseline="30000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e</a:t>
            </a:r>
            <a:r>
              <a:rPr lang="nl-NL" sz="48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 industriële revolutie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378764" y="2187413"/>
            <a:ext cx="76243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latin typeface="Corbel" panose="020B0503020204020204" pitchFamily="34" charset="0"/>
              </a:rPr>
              <a:t>“WE LEVEN NIET IN EEN TIJDPERK VAN </a:t>
            </a:r>
            <a:r>
              <a:rPr lang="nl-NL" sz="3200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VERANDERING</a:t>
            </a:r>
            <a:r>
              <a:rPr lang="nl-NL" sz="3200" b="1" dirty="0">
                <a:latin typeface="Corbel" panose="020B0503020204020204" pitchFamily="34" charset="0"/>
              </a:rPr>
              <a:t>, </a:t>
            </a:r>
          </a:p>
          <a:p>
            <a:r>
              <a:rPr lang="nl-NL" sz="3200" b="1" dirty="0">
                <a:latin typeface="Corbel" panose="020B0503020204020204" pitchFamily="34" charset="0"/>
              </a:rPr>
              <a:t>MAAR IN EEN VERANDERING VAN </a:t>
            </a:r>
            <a:r>
              <a:rPr lang="nl-NL" sz="3200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TIJDPERK</a:t>
            </a:r>
            <a:r>
              <a:rPr lang="nl-NL" sz="3200" b="1" dirty="0">
                <a:latin typeface="Corbel" panose="020B0503020204020204" pitchFamily="34" charset="0"/>
              </a:rPr>
              <a:t>”</a:t>
            </a:r>
          </a:p>
          <a:p>
            <a:endParaRPr lang="nl-NL" sz="3600" b="1" dirty="0">
              <a:latin typeface="Corbel" panose="020B0503020204020204" pitchFamily="34" charset="0"/>
            </a:endParaRPr>
          </a:p>
          <a:p>
            <a:r>
              <a:rPr lang="nl-NL" sz="36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Jan Rotmans</a:t>
            </a:r>
          </a:p>
        </p:txBody>
      </p:sp>
    </p:spTree>
    <p:extLst>
      <p:ext uri="{BB962C8B-B14F-4D97-AF65-F5344CB8AC3E}">
        <p14:creationId xmlns:p14="http://schemas.microsoft.com/office/powerpoint/2010/main" val="1123438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GOAL – van meer naar beter</a:t>
            </a:r>
          </a:p>
        </p:txBody>
      </p:sp>
      <p:pic>
        <p:nvPicPr>
          <p:cNvPr id="4" name="cpkRvc-sOKk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39594" y="1690688"/>
            <a:ext cx="7312812" cy="411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08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991544" y="764704"/>
            <a:ext cx="8229600" cy="1789331"/>
          </a:xfrm>
        </p:spPr>
        <p:txBody>
          <a:bodyPr anchor="t">
            <a:normAutofit/>
          </a:bodyPr>
          <a:lstStyle/>
          <a:p>
            <a:pPr algn="l"/>
            <a:r>
              <a:rPr lang="nl-NL" sz="3600" b="1" dirty="0"/>
              <a:t>Hoe meet je welvaart van een land?</a:t>
            </a:r>
            <a:br>
              <a:rPr lang="nl-NL" sz="3600" b="1" dirty="0"/>
            </a:br>
            <a:br>
              <a:rPr lang="nl-NL" sz="3600" b="1" dirty="0"/>
            </a:br>
            <a:endParaRPr lang="nl-NL" sz="3600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3183" y="764704"/>
            <a:ext cx="2448272" cy="4896544"/>
          </a:xfrm>
          <a:prstGeom prst="rect">
            <a:avLst/>
          </a:prstGeom>
        </p:spPr>
      </p:pic>
      <p:pic>
        <p:nvPicPr>
          <p:cNvPr id="4098" name="Picture 2" descr="Afbeeldingsresultaat voor better life inde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872" y="2069975"/>
            <a:ext cx="4572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589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-29256"/>
            <a:ext cx="10515600" cy="1325563"/>
          </a:xfrm>
        </p:spPr>
        <p:txBody>
          <a:bodyPr/>
          <a:lstStyle/>
          <a:p>
            <a:r>
              <a:rPr lang="nl-NL" b="1" dirty="0"/>
              <a:t>Doel van de </a:t>
            </a:r>
            <a:r>
              <a:rPr lang="nl-NL" b="1" dirty="0" err="1"/>
              <a:t>Better</a:t>
            </a:r>
            <a:r>
              <a:rPr lang="nl-NL" b="1" dirty="0"/>
              <a:t> life index</a:t>
            </a:r>
          </a:p>
        </p:txBody>
      </p:sp>
      <p:pic>
        <p:nvPicPr>
          <p:cNvPr id="4" name="yYNjXRVFnT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90058" y="1296307"/>
            <a:ext cx="86360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39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sd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987" y="901336"/>
            <a:ext cx="10179230" cy="508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667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beeldingsresultaat voor waarbor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680" y="4455526"/>
            <a:ext cx="2941320" cy="173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un sd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0131"/>
            <a:ext cx="12646025" cy="269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769257" y="3834039"/>
            <a:ext cx="10668000" cy="1325563"/>
          </a:xfrm>
        </p:spPr>
        <p:txBody>
          <a:bodyPr/>
          <a:lstStyle/>
          <a:p>
            <a:pPr algn="ctr"/>
            <a:r>
              <a:rPr lang="nl-NL" dirty="0"/>
              <a:t>Hoe worden de </a:t>
            </a:r>
            <a:r>
              <a:rPr lang="nl-NL" dirty="0" err="1"/>
              <a:t>Sustainable</a:t>
            </a:r>
            <a:r>
              <a:rPr lang="nl-NL" dirty="0"/>
              <a:t> Development Goals gewaarborgd in de stad van de toekomst?</a:t>
            </a:r>
          </a:p>
        </p:txBody>
      </p:sp>
    </p:spTree>
    <p:extLst>
      <p:ext uri="{BB962C8B-B14F-4D97-AF65-F5344CB8AC3E}">
        <p14:creationId xmlns:p14="http://schemas.microsoft.com/office/powerpoint/2010/main" val="1480231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Beoordelingsformulier visiedocument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487" y="1962149"/>
            <a:ext cx="8661026" cy="265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44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524000" y="379413"/>
            <a:ext cx="9144000" cy="1019081"/>
          </a:xfrm>
        </p:spPr>
        <p:txBody>
          <a:bodyPr anchor="t"/>
          <a:lstStyle/>
          <a:p>
            <a:r>
              <a:rPr lang="nl-NL" sz="4400" b="1" dirty="0"/>
              <a:t>Stad van de toekomst</a:t>
            </a:r>
            <a:br>
              <a:rPr lang="nl-NL" sz="4400" b="1" dirty="0"/>
            </a:br>
            <a:r>
              <a:rPr lang="nl-NL" sz="4400" b="1" i="1" dirty="0"/>
              <a:t>Van BNP naar </a:t>
            </a:r>
            <a:r>
              <a:rPr lang="nl-NL" sz="4400" b="1" i="1" dirty="0" err="1"/>
              <a:t>Better</a:t>
            </a:r>
            <a:r>
              <a:rPr lang="nl-NL" sz="4400" b="1" i="1" dirty="0"/>
              <a:t> Life Index</a:t>
            </a:r>
            <a:endParaRPr lang="nl-NL" sz="4400" b="1" dirty="0"/>
          </a:p>
        </p:txBody>
      </p:sp>
      <p:pic>
        <p:nvPicPr>
          <p:cNvPr id="5" name="Picture 4" descr="Afbeeldingsresultaat voor stad van de toekom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975" y="1761190"/>
            <a:ext cx="6216049" cy="380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Lesdoel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Aan het einde van les kun je:</a:t>
            </a:r>
          </a:p>
          <a:p>
            <a:r>
              <a:rPr lang="nl-NL" dirty="0"/>
              <a:t>Uitleggen hoe de welvaart van een land wordt gemeten</a:t>
            </a:r>
          </a:p>
          <a:p>
            <a:r>
              <a:rPr lang="nl-NL" dirty="0"/>
              <a:t>Toelichten via welke index je de kwaliteit van leven in een land kunt bepalen</a:t>
            </a:r>
          </a:p>
        </p:txBody>
      </p:sp>
    </p:spTree>
    <p:extLst>
      <p:ext uri="{BB962C8B-B14F-4D97-AF65-F5344CB8AC3E}">
        <p14:creationId xmlns:p14="http://schemas.microsoft.com/office/powerpoint/2010/main" val="959929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b="1" dirty="0">
                <a:latin typeface="Agency FB" panose="020B0503020202020204" pitchFamily="34" charset="0"/>
              </a:rPr>
              <a:t>Smart City:</a:t>
            </a:r>
          </a:p>
        </p:txBody>
      </p:sp>
      <p:sp>
        <p:nvSpPr>
          <p:cNvPr id="3" name="Rechthoek 2"/>
          <p:cNvSpPr/>
          <p:nvPr/>
        </p:nvSpPr>
        <p:spPr>
          <a:xfrm>
            <a:off x="1117599" y="1690688"/>
            <a:ext cx="104212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dirty="0">
                <a:latin typeface="Agency FB" panose="020B0503020202020204" pitchFamily="34" charset="0"/>
                <a:ea typeface="+mj-ea"/>
                <a:cs typeface="+mj-cs"/>
              </a:rPr>
              <a:t>  </a:t>
            </a:r>
          </a:p>
        </p:txBody>
      </p:sp>
      <p:sp>
        <p:nvSpPr>
          <p:cNvPr id="5" name="Rechthoek 4"/>
          <p:cNvSpPr/>
          <p:nvPr/>
        </p:nvSpPr>
        <p:spPr>
          <a:xfrm>
            <a:off x="1231900" y="1690688"/>
            <a:ext cx="1019265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Smart </a:t>
            </a:r>
            <a:r>
              <a:rPr lang="nl-NL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Cities</a:t>
            </a:r>
            <a:r>
              <a:rPr lang="nl-NL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zijn steden die </a:t>
            </a:r>
            <a:r>
              <a:rPr lang="nl-NL" sz="40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slimme oplossingen </a:t>
            </a:r>
            <a:r>
              <a:rPr lang="nl-NL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inzetten om de </a:t>
            </a:r>
            <a:r>
              <a:rPr lang="nl-NL" sz="40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leefbaarheid</a:t>
            </a:r>
            <a:r>
              <a:rPr lang="nl-NL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nl-NL" sz="40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duurzaamheid</a:t>
            </a:r>
            <a:r>
              <a:rPr lang="nl-NL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nl-NL" sz="40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bereikbaarheid</a:t>
            </a:r>
            <a:r>
              <a:rPr lang="nl-NL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nl-NL" sz="40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welzijn</a:t>
            </a:r>
            <a:r>
              <a:rPr lang="nl-NL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en </a:t>
            </a:r>
            <a:r>
              <a:rPr lang="nl-NL" sz="40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economische ontwikkeling </a:t>
            </a:r>
            <a:r>
              <a:rPr lang="nl-NL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 vergroten. Die slimme oplossingen maken veelal gebruik van </a:t>
            </a:r>
            <a:r>
              <a:rPr lang="nl-NL" sz="40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digitalisering</a:t>
            </a:r>
            <a:r>
              <a:rPr lang="nl-NL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nl-NL" sz="40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technische innovatie </a:t>
            </a:r>
            <a:r>
              <a:rPr lang="nl-NL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 </a:t>
            </a:r>
            <a:r>
              <a:rPr lang="nl-NL" sz="40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data</a:t>
            </a:r>
            <a:endParaRPr lang="nl-NL" sz="3200" dirty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531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/>
              <a:t>Hoe meet je het succes van een land?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>
                <a:latin typeface="Corbel" panose="020B0503020204020204" pitchFamily="34" charset="0"/>
              </a:rPr>
              <a:t>“NOT EVERYTHING THAT CAN BE </a:t>
            </a:r>
            <a:r>
              <a:rPr lang="nl-NL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COUNTED</a:t>
            </a:r>
            <a:r>
              <a:rPr lang="nl-NL" b="1" dirty="0">
                <a:latin typeface="Corbel" panose="020B0503020204020204" pitchFamily="34" charset="0"/>
              </a:rPr>
              <a:t> COUNTS, AND NOT EVERYTHING THAT </a:t>
            </a:r>
            <a:r>
              <a:rPr lang="nl-NL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COUNTS</a:t>
            </a:r>
            <a:r>
              <a:rPr lang="nl-NL" b="1" dirty="0">
                <a:latin typeface="Corbel" panose="020B0503020204020204" pitchFamily="34" charset="0"/>
              </a:rPr>
              <a:t> CAN BE COUNTED”</a:t>
            </a:r>
          </a:p>
          <a:p>
            <a:endParaRPr lang="nl-NL" sz="3200" b="1" dirty="0"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nl-NL" sz="32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Albert Einstein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7178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Hoe meet je de welvaart van een land?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Bruto nationaal product (BNP) of</a:t>
            </a:r>
          </a:p>
          <a:p>
            <a:pPr marL="0" indent="0">
              <a:buNone/>
            </a:pPr>
            <a:r>
              <a:rPr lang="nl-NL" dirty="0"/>
              <a:t>Gross </a:t>
            </a:r>
            <a:r>
              <a:rPr lang="nl-NL" dirty="0" err="1"/>
              <a:t>Domestic</a:t>
            </a:r>
            <a:r>
              <a:rPr lang="nl-NL" dirty="0"/>
              <a:t> Product (GDP) in het Engels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2" r="25458"/>
          <a:stretch/>
        </p:blipFill>
        <p:spPr>
          <a:xfrm>
            <a:off x="8004634" y="1690688"/>
            <a:ext cx="3349166" cy="344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54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95690"/>
          </a:xfrm>
        </p:spPr>
        <p:txBody>
          <a:bodyPr/>
          <a:lstStyle/>
          <a:p>
            <a:r>
              <a:rPr lang="nl-NL" dirty="0"/>
              <a:t>Bruto Nationaal Product (BNP)</a:t>
            </a:r>
            <a:br>
              <a:rPr lang="nl-NL" dirty="0"/>
            </a:br>
            <a:r>
              <a:rPr lang="nl-NL" sz="2800" dirty="0"/>
              <a:t>of Gross </a:t>
            </a:r>
            <a:r>
              <a:rPr lang="nl-NL" sz="2800" dirty="0" err="1"/>
              <a:t>Domestic</a:t>
            </a:r>
            <a:r>
              <a:rPr lang="nl-NL" sz="2800" dirty="0"/>
              <a:t> Product (GDP)</a:t>
            </a:r>
          </a:p>
        </p:txBody>
      </p:sp>
      <p:pic>
        <p:nvPicPr>
          <p:cNvPr id="5" name="Schermopname maken 4">
            <a:hlinkClick r:id="" action="ppaction://media"/>
            <a:extLst>
              <a:ext uri="{FF2B5EF4-FFF2-40B4-BE49-F238E27FC236}">
                <a16:creationId xmlns:a16="http://schemas.microsoft.com/office/drawing/2014/main" id="{39EBD6FB-B267-4A9E-8E7B-8E1B0889A5F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49265" y="2767749"/>
            <a:ext cx="5493470" cy="132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95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95690"/>
          </a:xfrm>
        </p:spPr>
        <p:txBody>
          <a:bodyPr/>
          <a:lstStyle/>
          <a:p>
            <a:r>
              <a:rPr lang="nl-NL" dirty="0"/>
              <a:t>Bruto Nationaal Product (BNP)</a:t>
            </a:r>
            <a:br>
              <a:rPr lang="nl-NL" dirty="0"/>
            </a:br>
            <a:r>
              <a:rPr lang="nl-NL" sz="2800" dirty="0"/>
              <a:t>of Gross </a:t>
            </a:r>
            <a:r>
              <a:rPr lang="nl-NL" sz="2800" dirty="0" err="1"/>
              <a:t>Domestic</a:t>
            </a:r>
            <a:r>
              <a:rPr lang="nl-NL" sz="2800" dirty="0"/>
              <a:t> Product (GDP)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271" y="2360815"/>
            <a:ext cx="6283458" cy="34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61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95690"/>
          </a:xfrm>
        </p:spPr>
        <p:txBody>
          <a:bodyPr/>
          <a:lstStyle/>
          <a:p>
            <a:r>
              <a:rPr lang="nl-NL" dirty="0"/>
              <a:t>Bruto Nationaal Product (BNP)</a:t>
            </a:r>
            <a:br>
              <a:rPr lang="nl-NL" dirty="0"/>
            </a:br>
            <a:r>
              <a:rPr lang="nl-NL" sz="2800" dirty="0"/>
              <a:t>of Gross </a:t>
            </a:r>
            <a:r>
              <a:rPr lang="nl-NL" sz="2800" dirty="0" err="1"/>
              <a:t>Domestic</a:t>
            </a:r>
            <a:r>
              <a:rPr lang="nl-NL" sz="2800" dirty="0"/>
              <a:t> Product (GDP)</a:t>
            </a:r>
          </a:p>
        </p:txBody>
      </p:sp>
      <p:pic>
        <p:nvPicPr>
          <p:cNvPr id="2050" name="Picture 2" descr="https://www.economist.com/sites/default/files/20190413_WOC74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80"/>
          <a:stretch/>
        </p:blipFill>
        <p:spPr bwMode="auto">
          <a:xfrm>
            <a:off x="2546830" y="2360815"/>
            <a:ext cx="7098339" cy="337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470719"/>
      </p:ext>
    </p:extLst>
  </p:cSld>
  <p:clrMapOvr>
    <a:masterClrMapping/>
  </p:clrMapOvr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2B5A0E-24AC-4A71-BEC3-7C9B4C9C66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B2FE4A0-EAC3-451C-894F-7A8BB2492F3A}">
  <ds:schemaRefs>
    <ds:schemaRef ds:uri="http://schemas.openxmlformats.org/package/2006/metadata/core-properties"/>
    <ds:schemaRef ds:uri="34354c1b-6b8c-435b-ad50-990538c19557"/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47a28104-336f-447d-946e-e305ac2bcd47"/>
  </ds:schemaRefs>
</ds:datastoreItem>
</file>

<file path=customXml/itemProps3.xml><?xml version="1.0" encoding="utf-8"?>
<ds:datastoreItem xmlns:ds="http://schemas.openxmlformats.org/officeDocument/2006/customXml" ds:itemID="{4E158672-B099-49F4-A958-B2794ED757B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3377</TotalTime>
  <Words>478</Words>
  <Application>Microsoft Office PowerPoint</Application>
  <PresentationFormat>Breedbeeld</PresentationFormat>
  <Paragraphs>77</Paragraphs>
  <Slides>18</Slides>
  <Notes>9</Notes>
  <HiddenSlides>0</HiddenSlides>
  <MMClips>3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5" baseType="lpstr">
      <vt:lpstr>Agency FB</vt:lpstr>
      <vt:lpstr>Arial</vt:lpstr>
      <vt:lpstr>Calibri</vt:lpstr>
      <vt:lpstr>Calibri Light</vt:lpstr>
      <vt:lpstr>Corbel</vt:lpstr>
      <vt:lpstr>Wingdings</vt:lpstr>
      <vt:lpstr>Thema1</vt:lpstr>
      <vt:lpstr>Stad van de toekomst</vt:lpstr>
      <vt:lpstr>Stad van de toekomst Van BNP naar Better Life Index</vt:lpstr>
      <vt:lpstr>Lesdoel</vt:lpstr>
      <vt:lpstr>Smart City:</vt:lpstr>
      <vt:lpstr>Hoe meet je het succes van een land?</vt:lpstr>
      <vt:lpstr>Hoe meet je de welvaart van een land?</vt:lpstr>
      <vt:lpstr>Bruto Nationaal Product (BNP) of Gross Domestic Product (GDP)</vt:lpstr>
      <vt:lpstr>Bruto Nationaal Product (BNP) of Gross Domestic Product (GDP)</vt:lpstr>
      <vt:lpstr>Bruto Nationaal Product (BNP) of Gross Domestic Product (GDP)</vt:lpstr>
      <vt:lpstr>Bruto Nationaal Product (BNP) of Gross Domestic Product (GDP)</vt:lpstr>
      <vt:lpstr>Meet het BNP echt de welvaart van een land?</vt:lpstr>
      <vt:lpstr>PowerPoint-presentatie</vt:lpstr>
      <vt:lpstr>GOAL – van meer naar beter</vt:lpstr>
      <vt:lpstr>Hoe meet je welvaart van een land?  </vt:lpstr>
      <vt:lpstr>Doel van de Better life index</vt:lpstr>
      <vt:lpstr>PowerPoint-presentatie</vt:lpstr>
      <vt:lpstr>Hoe worden de Sustainable Development Goals gewaarborgd in de stad van de toekomst?</vt:lpstr>
      <vt:lpstr>Beoordelingsformulier visiedocument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83</cp:revision>
  <dcterms:created xsi:type="dcterms:W3CDTF">2017-09-05T13:31:36Z</dcterms:created>
  <dcterms:modified xsi:type="dcterms:W3CDTF">2021-03-09T11:02:29Z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